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g" ContentType="image/jpeg"/>
  <Override PartName="/ppt/notesSlides/notesSlide3.xml" ContentType="application/vnd.openxmlformats-officedocument.presentationml.notesSlide+xml"/>
  <Override PartName="/ppt/media/image3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8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6"/>
  </p:notesMasterIdLst>
  <p:handoutMasterIdLst>
    <p:handoutMasterId r:id="rId27"/>
  </p:handoutMasterIdLst>
  <p:sldIdLst>
    <p:sldId id="306" r:id="rId5"/>
    <p:sldId id="307" r:id="rId6"/>
    <p:sldId id="327" r:id="rId7"/>
    <p:sldId id="328" r:id="rId8"/>
    <p:sldId id="308" r:id="rId9"/>
    <p:sldId id="325" r:id="rId10"/>
    <p:sldId id="326" r:id="rId11"/>
    <p:sldId id="309" r:id="rId12"/>
    <p:sldId id="314" r:id="rId13"/>
    <p:sldId id="315" r:id="rId14"/>
    <p:sldId id="316" r:id="rId15"/>
    <p:sldId id="317" r:id="rId16"/>
    <p:sldId id="319" r:id="rId17"/>
    <p:sldId id="320" r:id="rId18"/>
    <p:sldId id="321" r:id="rId19"/>
    <p:sldId id="322" r:id="rId20"/>
    <p:sldId id="323" r:id="rId21"/>
    <p:sldId id="324" r:id="rId22"/>
    <p:sldId id="329" r:id="rId23"/>
    <p:sldId id="311" r:id="rId24"/>
    <p:sldId id="312" r:id="rId2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967" autoAdjust="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11/03/2021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11/03/2021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24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666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709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93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23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1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94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585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00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927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90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31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png"/><Relationship Id="rId7" Type="http://schemas.openxmlformats.org/officeDocument/2006/relationships/hyperlink" Target="https://www.open.edu/openlearn/science-maths-technology/computing-and-ict/computing/simple-coding-summar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hyperlink" Target="https://askatechteacher.com/7592445-hands-typing-on-the-keyboard/" TargetMode="External"/><Relationship Id="rId4" Type="http://schemas.openxmlformats.org/officeDocument/2006/relationships/image" Target="../media/image28.jpg"/><Relationship Id="rId9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5400" spc="400" dirty="0">
                <a:solidFill>
                  <a:schemeClr val="bg1"/>
                </a:solidFill>
              </a:rPr>
              <a:t>XML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Josué Barrales Gálvez</a:t>
            </a:r>
          </a:p>
          <a:p>
            <a:pPr rtl="0"/>
            <a:r>
              <a:rPr lang="es-ES" dirty="0"/>
              <a:t>Diana Michelle Pérez Rodríguez</a:t>
            </a:r>
            <a:endParaRPr lang="es-ES" sz="2000" dirty="0">
              <a:solidFill>
                <a:schemeClr val="bg1"/>
              </a:solidFill>
            </a:endParaRP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952" y="1517904"/>
            <a:ext cx="9144000" cy="2340864"/>
          </a:xfrm>
        </p:spPr>
        <p:txBody>
          <a:bodyPr rtlCol="0"/>
          <a:lstStyle/>
          <a:p>
            <a:pPr rtl="0"/>
            <a:r>
              <a:rPr lang="es-ES" b="1" cap="all" spc="400" dirty="0">
                <a:solidFill>
                  <a:schemeClr val="bg1"/>
                </a:solidFill>
                <a:latin typeface="+mn-lt"/>
              </a:rPr>
              <a:t>¿Qué NO es?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XML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763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E03C07-FFA0-4035-81A8-AD5DC8E73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936" y="1544501"/>
            <a:ext cx="6190488" cy="4546564"/>
          </a:xfrm>
        </p:spPr>
        <p:txBody>
          <a:bodyPr/>
          <a:lstStyle/>
          <a:p>
            <a:r>
              <a:rPr lang="es-MX" dirty="0"/>
              <a:t>No es una versión mejorada de HTML.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No es un lenguaje para hacer paginas web.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C7036C-4D52-4E9D-9430-1A5F86AB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11</a:t>
            </a:r>
            <a:r>
              <a:rPr lang="es-ES" noProof="0" dirty="0"/>
              <a:t>/03/2021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FCB1FA-805E-4D10-90C7-A6C64F82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/>
              <a:t>Extensible </a:t>
            </a:r>
            <a:r>
              <a:rPr lang="es-ES" noProof="0" dirty="0" err="1"/>
              <a:t>Markup</a:t>
            </a:r>
            <a:r>
              <a:rPr lang="es-ES" noProof="0" dirty="0"/>
              <a:t> </a:t>
            </a:r>
            <a:r>
              <a:rPr lang="es-ES" noProof="0" dirty="0" err="1"/>
              <a:t>Language</a:t>
            </a:r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3B5022-5870-4A47-A52A-65561159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8" name="Gráfico 7" descr="Diseño web con relleno sólido">
            <a:extLst>
              <a:ext uri="{FF2B5EF4-FFF2-40B4-BE49-F238E27FC236}">
                <a16:creationId xmlns:a16="http://schemas.microsoft.com/office/drawing/2014/main" id="{08EB0001-3781-42F8-88F6-3CFE33F3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881" y="1385924"/>
            <a:ext cx="914400" cy="914400"/>
          </a:xfrm>
          <a:prstGeom prst="rect">
            <a:avLst/>
          </a:prstGeom>
        </p:spPr>
      </p:pic>
      <p:pic>
        <p:nvPicPr>
          <p:cNvPr id="3" name="Gráfico 2" descr="Internet contorno">
            <a:extLst>
              <a:ext uri="{FF2B5EF4-FFF2-40B4-BE49-F238E27FC236}">
                <a16:creationId xmlns:a16="http://schemas.microsoft.com/office/drawing/2014/main" id="{4468343B-FC2C-4443-A76B-38C327AB3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881" y="25656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6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952" y="1517904"/>
            <a:ext cx="9144000" cy="2340864"/>
          </a:xfrm>
        </p:spPr>
        <p:txBody>
          <a:bodyPr rtlCol="0"/>
          <a:lstStyle/>
          <a:p>
            <a:pPr rtl="0"/>
            <a:r>
              <a:rPr lang="es-ES" b="1" cap="all" spc="400" dirty="0">
                <a:solidFill>
                  <a:schemeClr val="bg1"/>
                </a:solidFill>
                <a:latin typeface="+mn-lt"/>
              </a:rPr>
              <a:t>¿PARA QUÉ SIRVE?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XML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242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13</a:t>
            </a:fld>
            <a:endParaRPr lang="es-ES" b="1" cap="all" spc="100" dirty="0">
              <a:solidFill>
                <a:schemeClr val="accent2"/>
              </a:solidFill>
            </a:endParaRPr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61738B88-A91B-4A97-B0B8-0DB8009B415C}"/>
              </a:ext>
            </a:extLst>
          </p:cNvPr>
          <p:cNvSpPr txBox="1">
            <a:spLocks/>
          </p:cNvSpPr>
          <p:nvPr/>
        </p:nvSpPr>
        <p:spPr>
          <a:xfrm>
            <a:off x="1567174" y="1592430"/>
            <a:ext cx="9466149" cy="3673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Representar información estructurada en la web (todos documentos), de modo que esta información pueda ser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por muy diversos tipos de aplicaciones y dispositivos.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129ECA4-266D-4231-859D-B74CD360B857}"/>
              </a:ext>
            </a:extLst>
          </p:cNvPr>
          <p:cNvGrpSpPr/>
          <p:nvPr/>
        </p:nvGrpSpPr>
        <p:grpSpPr>
          <a:xfrm>
            <a:off x="1464380" y="2501279"/>
            <a:ext cx="8981886" cy="1611311"/>
            <a:chOff x="1605057" y="4265025"/>
            <a:chExt cx="8981886" cy="1611311"/>
          </a:xfrm>
        </p:grpSpPr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1D45101C-534B-4B1D-84CC-ECA7DC910771}"/>
                </a:ext>
              </a:extLst>
            </p:cNvPr>
            <p:cNvGrpSpPr/>
            <p:nvPr/>
          </p:nvGrpSpPr>
          <p:grpSpPr>
            <a:xfrm>
              <a:off x="1605057" y="4265025"/>
              <a:ext cx="8981886" cy="1611311"/>
              <a:chOff x="1605057" y="4402382"/>
              <a:chExt cx="8981886" cy="1611311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236AF9F4-043F-4E22-8F91-1773ECE78093}"/>
                  </a:ext>
                </a:extLst>
              </p:cNvPr>
              <p:cNvGrpSpPr/>
              <p:nvPr/>
            </p:nvGrpSpPr>
            <p:grpSpPr>
              <a:xfrm>
                <a:off x="1605057" y="5350753"/>
                <a:ext cx="8981886" cy="662940"/>
                <a:chOff x="1472818" y="1675681"/>
                <a:chExt cx="8981886" cy="662940"/>
              </a:xfrm>
            </p:grpSpPr>
            <p:grpSp>
              <p:nvGrpSpPr>
                <p:cNvPr id="8" name="Grupo 7">
                  <a:extLst>
                    <a:ext uri="{FF2B5EF4-FFF2-40B4-BE49-F238E27FC236}">
                      <a16:creationId xmlns:a16="http://schemas.microsoft.com/office/drawing/2014/main" id="{EE5D7275-7618-45C9-A487-5E9DE4C979A8}"/>
                    </a:ext>
                  </a:extLst>
                </p:cNvPr>
                <p:cNvGrpSpPr/>
                <p:nvPr/>
              </p:nvGrpSpPr>
              <p:grpSpPr>
                <a:xfrm>
                  <a:off x="1472818" y="1675681"/>
                  <a:ext cx="1721941" cy="662940"/>
                  <a:chOff x="7369124" y="0"/>
                  <a:chExt cx="1721941" cy="662940"/>
                </a:xfrm>
              </p:grpSpPr>
              <p:sp>
                <p:nvSpPr>
                  <p:cNvPr id="9" name="Flecha: cheurón 8">
                    <a:extLst>
                      <a:ext uri="{FF2B5EF4-FFF2-40B4-BE49-F238E27FC236}">
                        <a16:creationId xmlns:a16="http://schemas.microsoft.com/office/drawing/2014/main" id="{2107769E-2E06-45BF-A272-7D92281776EC}"/>
                      </a:ext>
                    </a:extLst>
                  </p:cNvPr>
                  <p:cNvSpPr/>
                  <p:nvPr/>
                </p:nvSpPr>
                <p:spPr>
                  <a:xfrm>
                    <a:off x="7369124" y="0"/>
                    <a:ext cx="1721941" cy="662940"/>
                  </a:xfrm>
                  <a:prstGeom prst="chevron">
                    <a:avLst>
                      <a:gd name="adj" fmla="val 2500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3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0" name="Flecha: cheurón 4">
                    <a:extLst>
                      <a:ext uri="{FF2B5EF4-FFF2-40B4-BE49-F238E27FC236}">
                        <a16:creationId xmlns:a16="http://schemas.microsoft.com/office/drawing/2014/main" id="{1CF8C3B2-0A6C-4B2A-A548-7ED166565197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859" y="0"/>
                    <a:ext cx="1390471" cy="662940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01600" tIns="203200" rIns="101600" bIns="203200" numCol="1" spcCol="1270" rtlCol="0" anchor="ctr" anchorCtr="0">
                    <a:noAutofit/>
                  </a:bodyPr>
                  <a:lstStyle/>
                  <a:p>
                    <a:pPr marL="0" lvl="0" indent="0" algn="ctr" defTabSz="711200" rtl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s-ES" sz="1600" kern="1200" noProof="0" dirty="0"/>
                      <a:t>almacenada</a:t>
                    </a: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E9E62F27-AD15-47A6-9B47-2AB22AA69CE6}"/>
                    </a:ext>
                  </a:extLst>
                </p:cNvPr>
                <p:cNvGrpSpPr/>
                <p:nvPr/>
              </p:nvGrpSpPr>
              <p:grpSpPr>
                <a:xfrm>
                  <a:off x="3194759" y="1675681"/>
                  <a:ext cx="1721941" cy="662940"/>
                  <a:chOff x="7369124" y="0"/>
                  <a:chExt cx="1721941" cy="662940"/>
                </a:xfrm>
                <a:solidFill>
                  <a:schemeClr val="accent1"/>
                </a:solidFill>
              </p:grpSpPr>
              <p:sp>
                <p:nvSpPr>
                  <p:cNvPr id="12" name="Flecha: cheurón 11">
                    <a:extLst>
                      <a:ext uri="{FF2B5EF4-FFF2-40B4-BE49-F238E27FC236}">
                        <a16:creationId xmlns:a16="http://schemas.microsoft.com/office/drawing/2014/main" id="{FA76215A-A496-4AA6-A766-A5D2F01EB67F}"/>
                      </a:ext>
                    </a:extLst>
                  </p:cNvPr>
                  <p:cNvSpPr/>
                  <p:nvPr/>
                </p:nvSpPr>
                <p:spPr>
                  <a:xfrm>
                    <a:off x="7369124" y="0"/>
                    <a:ext cx="1721941" cy="662940"/>
                  </a:xfrm>
                  <a:prstGeom prst="chevron">
                    <a:avLst>
                      <a:gd name="adj" fmla="val 25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3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3" name="Flecha: cheurón 4">
                    <a:extLst>
                      <a:ext uri="{FF2B5EF4-FFF2-40B4-BE49-F238E27FC236}">
                        <a16:creationId xmlns:a16="http://schemas.microsoft.com/office/drawing/2014/main" id="{10239265-6161-4697-AB14-4042795716A1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859" y="0"/>
                    <a:ext cx="1390471" cy="66294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01600" tIns="203200" rIns="101600" bIns="203200" numCol="1" spcCol="1270" rtlCol="0" anchor="ctr" anchorCtr="0">
                    <a:noAutofit/>
                  </a:bodyPr>
                  <a:lstStyle/>
                  <a:p>
                    <a:pPr marL="0" lvl="0" indent="0" algn="ctr" defTabSz="711200" rtl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s-ES" sz="1600" kern="1200" noProof="0" dirty="0"/>
                      <a:t>transmitida</a:t>
                    </a:r>
                  </a:p>
                </p:txBody>
              </p:sp>
            </p:grpSp>
            <p:grpSp>
              <p:nvGrpSpPr>
                <p:cNvPr id="15" name="Grupo 14">
                  <a:extLst>
                    <a:ext uri="{FF2B5EF4-FFF2-40B4-BE49-F238E27FC236}">
                      <a16:creationId xmlns:a16="http://schemas.microsoft.com/office/drawing/2014/main" id="{C3527536-8CB6-4A56-BCB7-0D9C9CE3DBDA}"/>
                    </a:ext>
                  </a:extLst>
                </p:cNvPr>
                <p:cNvGrpSpPr/>
                <p:nvPr/>
              </p:nvGrpSpPr>
              <p:grpSpPr>
                <a:xfrm>
                  <a:off x="5082435" y="1675681"/>
                  <a:ext cx="1721941" cy="662940"/>
                  <a:chOff x="7369124" y="0"/>
                  <a:chExt cx="1721941" cy="662940"/>
                </a:xfrm>
                <a:solidFill>
                  <a:schemeClr val="accent3"/>
                </a:solidFill>
              </p:grpSpPr>
              <p:sp>
                <p:nvSpPr>
                  <p:cNvPr id="16" name="Flecha: cheurón 15">
                    <a:extLst>
                      <a:ext uri="{FF2B5EF4-FFF2-40B4-BE49-F238E27FC236}">
                        <a16:creationId xmlns:a16="http://schemas.microsoft.com/office/drawing/2014/main" id="{7B14B9F9-9258-4C66-8E20-98EFB8CAEF72}"/>
                      </a:ext>
                    </a:extLst>
                  </p:cNvPr>
                  <p:cNvSpPr/>
                  <p:nvPr/>
                </p:nvSpPr>
                <p:spPr>
                  <a:xfrm>
                    <a:off x="7369124" y="0"/>
                    <a:ext cx="1721941" cy="662940"/>
                  </a:xfrm>
                  <a:prstGeom prst="chevron">
                    <a:avLst>
                      <a:gd name="adj" fmla="val 25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3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7" name="Flecha: cheurón 4">
                    <a:extLst>
                      <a:ext uri="{FF2B5EF4-FFF2-40B4-BE49-F238E27FC236}">
                        <a16:creationId xmlns:a16="http://schemas.microsoft.com/office/drawing/2014/main" id="{4B8E6310-5EEF-44B2-8547-3D541649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859" y="0"/>
                    <a:ext cx="1390471" cy="66294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01600" tIns="203200" rIns="101600" bIns="203200" numCol="1" spcCol="1270" rtlCol="0" anchor="ctr" anchorCtr="0">
                    <a:noAutofit/>
                  </a:bodyPr>
                  <a:lstStyle/>
                  <a:p>
                    <a:pPr marL="0" lvl="0" indent="0" algn="ctr" defTabSz="711200" rtl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s-ES" sz="1600" kern="1200" noProof="0" dirty="0"/>
                      <a:t>procesada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4782CC2D-0F76-46BD-BEBC-0CCE4EC152A4}"/>
                    </a:ext>
                  </a:extLst>
                </p:cNvPr>
                <p:cNvGrpSpPr/>
                <p:nvPr/>
              </p:nvGrpSpPr>
              <p:grpSpPr>
                <a:xfrm>
                  <a:off x="6888659" y="1675681"/>
                  <a:ext cx="1721941" cy="662940"/>
                  <a:chOff x="7369124" y="0"/>
                  <a:chExt cx="1721941" cy="662940"/>
                </a:xfrm>
                <a:solidFill>
                  <a:srgbClr val="FFC000"/>
                </a:solidFill>
              </p:grpSpPr>
              <p:sp>
                <p:nvSpPr>
                  <p:cNvPr id="19" name="Flecha: cheurón 18">
                    <a:extLst>
                      <a:ext uri="{FF2B5EF4-FFF2-40B4-BE49-F238E27FC236}">
                        <a16:creationId xmlns:a16="http://schemas.microsoft.com/office/drawing/2014/main" id="{537EA946-1E7A-46F7-9D78-72806A6122D9}"/>
                      </a:ext>
                    </a:extLst>
                  </p:cNvPr>
                  <p:cNvSpPr/>
                  <p:nvPr/>
                </p:nvSpPr>
                <p:spPr>
                  <a:xfrm>
                    <a:off x="7369124" y="0"/>
                    <a:ext cx="1721941" cy="662940"/>
                  </a:xfrm>
                  <a:prstGeom prst="chevron">
                    <a:avLst>
                      <a:gd name="adj" fmla="val 25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3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0" name="Flecha: cheurón 4">
                    <a:extLst>
                      <a:ext uri="{FF2B5EF4-FFF2-40B4-BE49-F238E27FC236}">
                        <a16:creationId xmlns:a16="http://schemas.microsoft.com/office/drawing/2014/main" id="{B9BE6C12-CA9C-4179-B765-A2572DF28884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859" y="0"/>
                    <a:ext cx="1390471" cy="66294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01600" tIns="203200" rIns="101600" bIns="203200" numCol="1" spcCol="1270" rtlCol="0" anchor="ctr" anchorCtr="0">
                    <a:noAutofit/>
                  </a:bodyPr>
                  <a:lstStyle/>
                  <a:p>
                    <a:pPr marL="0" lvl="0" indent="0" algn="ctr" defTabSz="711200" rtl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s-ES" sz="1600" kern="1200" noProof="0" dirty="0"/>
                      <a:t>visualizada</a:t>
                    </a:r>
                  </a:p>
                </p:txBody>
              </p:sp>
            </p:grpSp>
            <p:grpSp>
              <p:nvGrpSpPr>
                <p:cNvPr id="21" name="Grupo 20">
                  <a:extLst>
                    <a:ext uri="{FF2B5EF4-FFF2-40B4-BE49-F238E27FC236}">
                      <a16:creationId xmlns:a16="http://schemas.microsoft.com/office/drawing/2014/main" id="{CCA5FE96-DAD6-489C-B7AF-7CD56A624529}"/>
                    </a:ext>
                  </a:extLst>
                </p:cNvPr>
                <p:cNvGrpSpPr/>
                <p:nvPr/>
              </p:nvGrpSpPr>
              <p:grpSpPr>
                <a:xfrm>
                  <a:off x="8732763" y="1675681"/>
                  <a:ext cx="1721941" cy="662940"/>
                  <a:chOff x="7369124" y="0"/>
                  <a:chExt cx="1721941" cy="662940"/>
                </a:xfrm>
                <a:solidFill>
                  <a:srgbClr val="92D050"/>
                </a:solidFill>
              </p:grpSpPr>
              <p:sp>
                <p:nvSpPr>
                  <p:cNvPr id="22" name="Flecha: cheurón 21">
                    <a:extLst>
                      <a:ext uri="{FF2B5EF4-FFF2-40B4-BE49-F238E27FC236}">
                        <a16:creationId xmlns:a16="http://schemas.microsoft.com/office/drawing/2014/main" id="{16940C4A-499B-4885-9752-21A91B8EF495}"/>
                      </a:ext>
                    </a:extLst>
                  </p:cNvPr>
                  <p:cNvSpPr/>
                  <p:nvPr/>
                </p:nvSpPr>
                <p:spPr>
                  <a:xfrm>
                    <a:off x="7369124" y="0"/>
                    <a:ext cx="1721941" cy="662940"/>
                  </a:xfrm>
                  <a:prstGeom prst="chevron">
                    <a:avLst>
                      <a:gd name="adj" fmla="val 25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3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3" name="Flecha: cheurón 4">
                    <a:extLst>
                      <a:ext uri="{FF2B5EF4-FFF2-40B4-BE49-F238E27FC236}">
                        <a16:creationId xmlns:a16="http://schemas.microsoft.com/office/drawing/2014/main" id="{D01659BF-8DFA-4811-8EE6-F2AC36DC9BD8}"/>
                      </a:ext>
                    </a:extLst>
                  </p:cNvPr>
                  <p:cNvSpPr txBox="1"/>
                  <p:nvPr/>
                </p:nvSpPr>
                <p:spPr>
                  <a:xfrm>
                    <a:off x="7534859" y="0"/>
                    <a:ext cx="1390471" cy="66294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01600" tIns="203200" rIns="101600" bIns="203200" numCol="1" spcCol="1270" rtlCol="0" anchor="ctr" anchorCtr="0">
                    <a:noAutofit/>
                  </a:bodyPr>
                  <a:lstStyle/>
                  <a:p>
                    <a:pPr marL="0" lvl="0" indent="0" algn="ctr" defTabSz="711200" rtl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s-ES" sz="1600" kern="1200" noProof="0" dirty="0"/>
                      <a:t>impresa</a:t>
                    </a:r>
                  </a:p>
                </p:txBody>
              </p:sp>
            </p:grpSp>
          </p:grpSp>
          <p:pic>
            <p:nvPicPr>
              <p:cNvPr id="27" name="Gráfico 26" descr="Caja (archivo) con relleno sólido">
                <a:extLst>
                  <a:ext uri="{FF2B5EF4-FFF2-40B4-BE49-F238E27FC236}">
                    <a16:creationId xmlns:a16="http://schemas.microsoft.com/office/drawing/2014/main" id="{133C710B-3597-4BBE-8E3A-D2577EB46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60026" y="44354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áfico 28" descr="Transferencia con relleno sólido">
                <a:extLst>
                  <a:ext uri="{FF2B5EF4-FFF2-40B4-BE49-F238E27FC236}">
                    <a16:creationId xmlns:a16="http://schemas.microsoft.com/office/drawing/2014/main" id="{F1C7CF7B-5602-49DD-8EB3-F575A36FE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81967" y="44354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áfico 30" descr="Mejora continua con relleno sólido">
                <a:extLst>
                  <a:ext uri="{FF2B5EF4-FFF2-40B4-BE49-F238E27FC236}">
                    <a16:creationId xmlns:a16="http://schemas.microsoft.com/office/drawing/2014/main" id="{85687F41-DCF7-48DA-ADC5-FA2051521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66431" y="443195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Gráfico 32" descr="Ojo con relleno sólido">
                <a:extLst>
                  <a:ext uri="{FF2B5EF4-FFF2-40B4-BE49-F238E27FC236}">
                    <a16:creationId xmlns:a16="http://schemas.microsoft.com/office/drawing/2014/main" id="{E45AAE8E-6CBE-40A7-A677-272633C49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24668" y="4402382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5" name="Gráfico 34" descr="Fax con relleno sólido">
              <a:extLst>
                <a:ext uri="{FF2B5EF4-FFF2-40B4-BE49-F238E27FC236}">
                  <a16:creationId xmlns:a16="http://schemas.microsoft.com/office/drawing/2014/main" id="{F9911226-7BB1-4F9F-AE83-33BDD353B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58058" y="426502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92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952" y="1517904"/>
            <a:ext cx="9144000" cy="2340864"/>
          </a:xfrm>
        </p:spPr>
        <p:txBody>
          <a:bodyPr rtlCol="0"/>
          <a:lstStyle/>
          <a:p>
            <a:pPr rtl="0"/>
            <a:r>
              <a:rPr lang="es-ES" b="1" cap="all" spc="400" dirty="0">
                <a:solidFill>
                  <a:schemeClr val="bg1"/>
                </a:solidFill>
                <a:latin typeface="+mn-lt"/>
              </a:rPr>
              <a:t>Ventajas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XML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760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83464" y="1693333"/>
            <a:ext cx="5221224" cy="3480478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Extensible </a:t>
            </a:r>
            <a:r>
              <a:rPr lang="es-ES" noProof="0" dirty="0" err="1"/>
              <a:t>Markup</a:t>
            </a:r>
            <a:r>
              <a:rPr lang="es-ES" noProof="0" dirty="0"/>
              <a:t> </a:t>
            </a:r>
            <a:r>
              <a:rPr lang="es-ES" noProof="0" dirty="0" err="1"/>
              <a:t>Language</a:t>
            </a:r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24AA4181-13A0-42B4-830F-100A1CA0C576}"/>
              </a:ext>
            </a:extLst>
          </p:cNvPr>
          <p:cNvSpPr txBox="1">
            <a:spLocks/>
          </p:cNvSpPr>
          <p:nvPr/>
        </p:nvSpPr>
        <p:spPr>
          <a:xfrm>
            <a:off x="7624689" y="1561867"/>
            <a:ext cx="3449892" cy="465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/>
              <a:t>Procesable.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Separa radicalmente el contenido y el formato de presentación.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Diseñado para cualquier lenguaje y alfabeto.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5" name="Gráfico 14" descr="Completado con relleno sólido">
            <a:extLst>
              <a:ext uri="{FF2B5EF4-FFF2-40B4-BE49-F238E27FC236}">
                <a16:creationId xmlns:a16="http://schemas.microsoft.com/office/drawing/2014/main" id="{FA708F24-5EC7-41D9-B06E-438B37563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114" y="1316418"/>
            <a:ext cx="914400" cy="914400"/>
          </a:xfrm>
          <a:prstGeom prst="rect">
            <a:avLst/>
          </a:prstGeom>
        </p:spPr>
      </p:pic>
      <p:pic>
        <p:nvPicPr>
          <p:cNvPr id="16" name="Gráfico 15" descr="Completado con relleno sólido">
            <a:extLst>
              <a:ext uri="{FF2B5EF4-FFF2-40B4-BE49-F238E27FC236}">
                <a16:creationId xmlns:a16="http://schemas.microsoft.com/office/drawing/2014/main" id="{2F6E0F50-6278-48BC-B554-D9A33A776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614" y="2633155"/>
            <a:ext cx="914400" cy="914400"/>
          </a:xfrm>
          <a:prstGeom prst="rect">
            <a:avLst/>
          </a:prstGeom>
        </p:spPr>
      </p:pic>
      <p:pic>
        <p:nvPicPr>
          <p:cNvPr id="17" name="Gráfico 16" descr="Completado con relleno sólido">
            <a:extLst>
              <a:ext uri="{FF2B5EF4-FFF2-40B4-BE49-F238E27FC236}">
                <a16:creationId xmlns:a16="http://schemas.microsoft.com/office/drawing/2014/main" id="{B35FEE95-0457-43DF-ACD5-262367713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114" y="42594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952" y="1517904"/>
            <a:ext cx="9144000" cy="2340864"/>
          </a:xfrm>
        </p:spPr>
        <p:txBody>
          <a:bodyPr rtlCol="0"/>
          <a:lstStyle/>
          <a:p>
            <a:pPr rtl="0"/>
            <a:r>
              <a:rPr lang="es-ES" b="1" cap="all" spc="400" dirty="0">
                <a:solidFill>
                  <a:schemeClr val="bg1"/>
                </a:solidFill>
                <a:latin typeface="+mn-lt"/>
              </a:rPr>
              <a:t>CARACTERÍSTICAS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XML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6745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1009A1-4871-4959-BF3E-26D0F4CD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11/03/2021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B747C6-969D-4DF4-AD8E-758536D0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498865C-D570-4E7B-A084-711D687869B3}"/>
              </a:ext>
            </a:extLst>
          </p:cNvPr>
          <p:cNvSpPr/>
          <p:nvPr/>
        </p:nvSpPr>
        <p:spPr>
          <a:xfrm>
            <a:off x="4471181" y="596833"/>
            <a:ext cx="3249637" cy="317929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XML es un subconjunto de SGML que incorpora las tres características más importantes de este: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A9D8CF2-5F7D-4172-B488-25E77E1DD4BC}"/>
              </a:ext>
            </a:extLst>
          </p:cNvPr>
          <p:cNvGrpSpPr/>
          <p:nvPr/>
        </p:nvGrpSpPr>
        <p:grpSpPr>
          <a:xfrm>
            <a:off x="2967590" y="4303671"/>
            <a:ext cx="6256818" cy="1758983"/>
            <a:chOff x="5096982" y="1540934"/>
            <a:chExt cx="6256818" cy="175898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BA7D3697-8394-4954-B19F-CC0D94D51646}"/>
                </a:ext>
              </a:extLst>
            </p:cNvPr>
            <p:cNvGrpSpPr/>
            <p:nvPr/>
          </p:nvGrpSpPr>
          <p:grpSpPr>
            <a:xfrm>
              <a:off x="5096982" y="2455334"/>
              <a:ext cx="6256818" cy="844583"/>
              <a:chOff x="5868446" y="4699132"/>
              <a:chExt cx="5983524" cy="717452"/>
            </a:xfrm>
          </p:grpSpPr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EB1EAEEC-FAD4-4918-9C73-36E92E4A36DC}"/>
                  </a:ext>
                </a:extLst>
              </p:cNvPr>
              <p:cNvGrpSpPr/>
              <p:nvPr/>
            </p:nvGrpSpPr>
            <p:grpSpPr>
              <a:xfrm>
                <a:off x="5868446" y="4699132"/>
                <a:ext cx="1917863" cy="717452"/>
                <a:chOff x="7369124" y="0"/>
                <a:chExt cx="1721941" cy="662940"/>
              </a:xfrm>
              <a:solidFill>
                <a:schemeClr val="accent3"/>
              </a:solidFill>
            </p:grpSpPr>
            <p:sp>
              <p:nvSpPr>
                <p:cNvPr id="22" name="Flecha: cheurón 21">
                  <a:extLst>
                    <a:ext uri="{FF2B5EF4-FFF2-40B4-BE49-F238E27FC236}">
                      <a16:creationId xmlns:a16="http://schemas.microsoft.com/office/drawing/2014/main" id="{27C91F06-D7B8-40A9-90ED-4033932AE4AC}"/>
                    </a:ext>
                  </a:extLst>
                </p:cNvPr>
                <p:cNvSpPr/>
                <p:nvPr/>
              </p:nvSpPr>
              <p:spPr>
                <a:xfrm>
                  <a:off x="7369124" y="0"/>
                  <a:ext cx="1721941" cy="662940"/>
                </a:xfrm>
                <a:prstGeom prst="chevron">
                  <a:avLst>
                    <a:gd name="adj" fmla="val 25000"/>
                  </a:avLst>
                </a:prstGeom>
                <a:grpFill/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" name="Flecha: cheurón 4">
                  <a:extLst>
                    <a:ext uri="{FF2B5EF4-FFF2-40B4-BE49-F238E27FC236}">
                      <a16:creationId xmlns:a16="http://schemas.microsoft.com/office/drawing/2014/main" id="{77633BD5-1613-4BD9-BD0D-ED3F53D8FBE7}"/>
                    </a:ext>
                  </a:extLst>
                </p:cNvPr>
                <p:cNvSpPr txBox="1"/>
                <p:nvPr/>
              </p:nvSpPr>
              <p:spPr>
                <a:xfrm>
                  <a:off x="7534859" y="0"/>
                  <a:ext cx="1390471" cy="6629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1600" tIns="203200" rIns="101600" bIns="203200" numCol="1" spcCol="1270" rtlCol="0" anchor="ctr" anchorCtr="0">
                  <a:noAutofit/>
                </a:bodyPr>
                <a:lstStyle/>
                <a:p>
                  <a:pPr marL="0" lvl="0" indent="0" algn="ctr" defTabSz="7112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s-ES" sz="1600" kern="1200" noProof="0" dirty="0"/>
                    <a:t>Extensibilidad</a:t>
                  </a:r>
                </a:p>
              </p:txBody>
            </p:sp>
          </p:grpSp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8FD79D07-BA9D-4966-BBE2-A34ED21714D7}"/>
                  </a:ext>
                </a:extLst>
              </p:cNvPr>
              <p:cNvGrpSpPr/>
              <p:nvPr/>
            </p:nvGrpSpPr>
            <p:grpSpPr>
              <a:xfrm>
                <a:off x="7880182" y="4699132"/>
                <a:ext cx="1917863" cy="717452"/>
                <a:chOff x="7369124" y="0"/>
                <a:chExt cx="1721941" cy="662940"/>
              </a:xfrm>
              <a:solidFill>
                <a:srgbClr val="FFC000"/>
              </a:solidFill>
            </p:grpSpPr>
            <p:sp>
              <p:nvSpPr>
                <p:cNvPr id="20" name="Flecha: cheurón 19">
                  <a:extLst>
                    <a:ext uri="{FF2B5EF4-FFF2-40B4-BE49-F238E27FC236}">
                      <a16:creationId xmlns:a16="http://schemas.microsoft.com/office/drawing/2014/main" id="{65620C5B-72B1-4FF2-865B-AF44EA60D99A}"/>
                    </a:ext>
                  </a:extLst>
                </p:cNvPr>
                <p:cNvSpPr/>
                <p:nvPr/>
              </p:nvSpPr>
              <p:spPr>
                <a:xfrm>
                  <a:off x="7369124" y="0"/>
                  <a:ext cx="1721941" cy="662940"/>
                </a:xfrm>
                <a:prstGeom prst="chevron">
                  <a:avLst>
                    <a:gd name="adj" fmla="val 25000"/>
                  </a:avLst>
                </a:prstGeom>
                <a:grpFill/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Flecha: cheurón 4">
                  <a:extLst>
                    <a:ext uri="{FF2B5EF4-FFF2-40B4-BE49-F238E27FC236}">
                      <a16:creationId xmlns:a16="http://schemas.microsoft.com/office/drawing/2014/main" id="{2D0778E3-59B1-41DC-BD97-F50FC6CEF110}"/>
                    </a:ext>
                  </a:extLst>
                </p:cNvPr>
                <p:cNvSpPr txBox="1"/>
                <p:nvPr/>
              </p:nvSpPr>
              <p:spPr>
                <a:xfrm>
                  <a:off x="7534859" y="0"/>
                  <a:ext cx="1390471" cy="6629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1600" tIns="203200" rIns="101600" bIns="203200" numCol="1" spcCol="1270" rtlCol="0" anchor="ctr" anchorCtr="0">
                  <a:noAutofit/>
                </a:bodyPr>
                <a:lstStyle/>
                <a:p>
                  <a:pPr marL="0" lvl="0" indent="0" algn="ctr" defTabSz="7112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s-ES" sz="1600" kern="1200" noProof="0" dirty="0"/>
                    <a:t>Estructura</a:t>
                  </a:r>
                </a:p>
              </p:txBody>
            </p:sp>
          </p:grpSp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4DBDC1FD-B4F7-4426-8A84-39F5B05679E2}"/>
                  </a:ext>
                </a:extLst>
              </p:cNvPr>
              <p:cNvGrpSpPr/>
              <p:nvPr/>
            </p:nvGrpSpPr>
            <p:grpSpPr>
              <a:xfrm>
                <a:off x="9934107" y="4699132"/>
                <a:ext cx="1917863" cy="717452"/>
                <a:chOff x="7369124" y="0"/>
                <a:chExt cx="1721941" cy="662940"/>
              </a:xfrm>
              <a:solidFill>
                <a:srgbClr val="92D050"/>
              </a:solidFill>
            </p:grpSpPr>
            <p:sp>
              <p:nvSpPr>
                <p:cNvPr id="18" name="Flecha: cheurón 17">
                  <a:extLst>
                    <a:ext uri="{FF2B5EF4-FFF2-40B4-BE49-F238E27FC236}">
                      <a16:creationId xmlns:a16="http://schemas.microsoft.com/office/drawing/2014/main" id="{490FAF6D-7862-4BD3-B5A6-64853B242160}"/>
                    </a:ext>
                  </a:extLst>
                </p:cNvPr>
                <p:cNvSpPr/>
                <p:nvPr/>
              </p:nvSpPr>
              <p:spPr>
                <a:xfrm>
                  <a:off x="7369124" y="0"/>
                  <a:ext cx="1721941" cy="662940"/>
                </a:xfrm>
                <a:prstGeom prst="chevron">
                  <a:avLst>
                    <a:gd name="adj" fmla="val 25000"/>
                  </a:avLst>
                </a:prstGeom>
                <a:grpFill/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Flecha: cheurón 4">
                  <a:extLst>
                    <a:ext uri="{FF2B5EF4-FFF2-40B4-BE49-F238E27FC236}">
                      <a16:creationId xmlns:a16="http://schemas.microsoft.com/office/drawing/2014/main" id="{F29C5C15-CAE0-451D-9C11-633D9888E60B}"/>
                    </a:ext>
                  </a:extLst>
                </p:cNvPr>
                <p:cNvSpPr txBox="1"/>
                <p:nvPr/>
              </p:nvSpPr>
              <p:spPr>
                <a:xfrm>
                  <a:off x="7534859" y="0"/>
                  <a:ext cx="1390471" cy="6629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1600" tIns="203200" rIns="101600" bIns="203200" numCol="1" spcCol="1270" rtlCol="0" anchor="ctr" anchorCtr="0">
                  <a:noAutofit/>
                </a:bodyPr>
                <a:lstStyle/>
                <a:p>
                  <a:pPr marL="0" lvl="0" indent="0" algn="ctr" defTabSz="7112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s-ES" sz="1600" kern="1200" noProof="0" dirty="0"/>
                    <a:t>Validación</a:t>
                  </a:r>
                </a:p>
              </p:txBody>
            </p:sp>
          </p:grpSp>
        </p:grpSp>
        <p:pic>
          <p:nvPicPr>
            <p:cNvPr id="32" name="Gráfico 31" descr="Maximizar con relleno sólido">
              <a:extLst>
                <a:ext uri="{FF2B5EF4-FFF2-40B4-BE49-F238E27FC236}">
                  <a16:creationId xmlns:a16="http://schemas.microsoft.com/office/drawing/2014/main" id="{676B46B0-4BD1-4B0E-8111-E102279BA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0284" y="1717872"/>
              <a:ext cx="631432" cy="631432"/>
            </a:xfrm>
            <a:prstGeom prst="rect">
              <a:avLst/>
            </a:prstGeom>
          </p:spPr>
        </p:pic>
        <p:pic>
          <p:nvPicPr>
            <p:cNvPr id="34" name="Gráfico 33" descr="Jerarquía con relleno sólido">
              <a:extLst>
                <a:ext uri="{FF2B5EF4-FFF2-40B4-BE49-F238E27FC236}">
                  <a16:creationId xmlns:a16="http://schemas.microsoft.com/office/drawing/2014/main" id="{CD806E27-D556-4C12-B1A2-2AF15320C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46132" y="1540934"/>
              <a:ext cx="914400" cy="914400"/>
            </a:xfrm>
            <a:prstGeom prst="rect">
              <a:avLst/>
            </a:prstGeom>
          </p:spPr>
        </p:pic>
        <p:pic>
          <p:nvPicPr>
            <p:cNvPr id="36" name="Gráfico 35" descr="Portapapeles mezclado con relleno sólido">
              <a:extLst>
                <a:ext uri="{FF2B5EF4-FFF2-40B4-BE49-F238E27FC236}">
                  <a16:creationId xmlns:a16="http://schemas.microsoft.com/office/drawing/2014/main" id="{D3B1DFF8-9467-43E1-B584-50C9A32FC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41940" y="1593949"/>
              <a:ext cx="808370" cy="808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61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1009A1-4871-4959-BF3E-26D0F4CD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11/03/2021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B747C6-969D-4DF4-AD8E-758536D0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498865C-D570-4E7B-A084-711D687869B3}"/>
              </a:ext>
            </a:extLst>
          </p:cNvPr>
          <p:cNvSpPr/>
          <p:nvPr/>
        </p:nvSpPr>
        <p:spPr>
          <a:xfrm>
            <a:off x="5185609" y="4209984"/>
            <a:ext cx="2160000" cy="214636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Basado en texto.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58C0DB2-A01E-406D-9AB3-13C4793C98C1}"/>
              </a:ext>
            </a:extLst>
          </p:cNvPr>
          <p:cNvSpPr>
            <a:spLocks/>
          </p:cNvSpPr>
          <p:nvPr/>
        </p:nvSpPr>
        <p:spPr>
          <a:xfrm>
            <a:off x="6359896" y="501650"/>
            <a:ext cx="2674843" cy="258717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No existe un visor genérico de XML.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07B369F-2B44-4D7C-BFFB-2435CD12BD97}"/>
              </a:ext>
            </a:extLst>
          </p:cNvPr>
          <p:cNvSpPr>
            <a:spLocks/>
          </p:cNvSpPr>
          <p:nvPr/>
        </p:nvSpPr>
        <p:spPr>
          <a:xfrm>
            <a:off x="7831629" y="2839352"/>
            <a:ext cx="3522171" cy="35169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Las etiquetas se definen para crear los documentos, no tienen un significado preestablecido.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D321437F-13CF-4FB2-9BC1-A8003A2B47B1}"/>
              </a:ext>
            </a:extLst>
          </p:cNvPr>
          <p:cNvSpPr>
            <a:spLocks/>
          </p:cNvSpPr>
          <p:nvPr/>
        </p:nvSpPr>
        <p:spPr>
          <a:xfrm>
            <a:off x="2312390" y="3586464"/>
            <a:ext cx="2580500" cy="2568121"/>
          </a:xfrm>
          <a:prstGeom prst="ellipse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No es sustituto de HTML.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326A276-D291-4A18-9D00-CC3FBBF5D5AB}"/>
              </a:ext>
            </a:extLst>
          </p:cNvPr>
          <p:cNvSpPr>
            <a:spLocks/>
          </p:cNvSpPr>
          <p:nvPr/>
        </p:nvSpPr>
        <p:spPr>
          <a:xfrm>
            <a:off x="2917658" y="451452"/>
            <a:ext cx="3199228" cy="313501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Las etiquetas se definen para crear los documentos, no tienen un significado preestablecido.</a:t>
            </a:r>
          </a:p>
        </p:txBody>
      </p:sp>
    </p:spTree>
    <p:extLst>
      <p:ext uri="{BB962C8B-B14F-4D97-AF65-F5344CB8AC3E}">
        <p14:creationId xmlns:p14="http://schemas.microsoft.com/office/powerpoint/2010/main" val="3000873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D1E218-7654-4BE0-96F8-64FA7B358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B4E194-83EF-4ABA-82E5-EF5C8C08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C1CBCE-D700-4230-A360-E2D9C692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F48D165-22B5-4129-8548-CE3E4E9A1D84}"/>
              </a:ext>
            </a:extLst>
          </p:cNvPr>
          <p:cNvSpPr txBox="1">
            <a:spLocks/>
          </p:cNvSpPr>
          <p:nvPr/>
        </p:nvSpPr>
        <p:spPr>
          <a:xfrm>
            <a:off x="838200" y="673101"/>
            <a:ext cx="10131425" cy="10177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0070C0"/>
                </a:solidFill>
              </a:rPr>
              <a:t>TERMINOLOGIA</a:t>
            </a:r>
          </a:p>
        </p:txBody>
      </p:sp>
      <p:pic>
        <p:nvPicPr>
          <p:cNvPr id="6" name="Picture 4" descr="Diferencias entre XML y HTML">
            <a:extLst>
              <a:ext uri="{FF2B5EF4-FFF2-40B4-BE49-F238E27FC236}">
                <a16:creationId xmlns:a16="http://schemas.microsoft.com/office/drawing/2014/main" id="{82C67A37-1718-4F1E-82F8-F57FDEA8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29367"/>
            <a:ext cx="4927600" cy="401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DBD5152-2972-4B19-9E95-500A456E19D6}"/>
              </a:ext>
            </a:extLst>
          </p:cNvPr>
          <p:cNvSpPr txBox="1"/>
          <p:nvPr/>
        </p:nvSpPr>
        <p:spPr>
          <a:xfrm>
            <a:off x="6096000" y="2185590"/>
            <a:ext cx="56004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DTD's</a:t>
            </a:r>
            <a:r>
              <a:rPr lang="es-MX" dirty="0"/>
              <a:t> (Data </a:t>
            </a:r>
            <a:r>
              <a:rPr lang="es-MX" dirty="0" err="1"/>
              <a:t>Type</a:t>
            </a:r>
            <a:r>
              <a:rPr lang="es-MX" dirty="0"/>
              <a:t> </a:t>
            </a:r>
            <a:r>
              <a:rPr lang="es-MX" dirty="0" err="1"/>
              <a:t>Definition</a:t>
            </a:r>
            <a:r>
              <a:rPr lang="es-MX" dirty="0"/>
              <a:t> o </a:t>
            </a:r>
            <a:r>
              <a:rPr lang="es-MX" dirty="0" err="1"/>
              <a:t>Document</a:t>
            </a:r>
            <a:r>
              <a:rPr lang="es-MX" dirty="0"/>
              <a:t> </a:t>
            </a:r>
            <a:r>
              <a:rPr lang="es-MX" dirty="0" err="1"/>
              <a:t>Type</a:t>
            </a:r>
            <a:r>
              <a:rPr lang="es-MX" dirty="0"/>
              <a:t> </a:t>
            </a:r>
            <a:r>
              <a:rPr lang="es-MX" dirty="0" err="1"/>
              <a:t>Definition</a:t>
            </a:r>
            <a:r>
              <a:rPr lang="es-MX" dirty="0"/>
              <a:t>): Definen como serán utilizados e interpretados los elementos de un documento XML,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3C9BBF-4FFE-41CF-9E93-F0E6B1199E00}"/>
              </a:ext>
            </a:extLst>
          </p:cNvPr>
          <p:cNvSpPr txBox="1"/>
          <p:nvPr/>
        </p:nvSpPr>
        <p:spPr>
          <a:xfrm>
            <a:off x="6096000" y="3214224"/>
            <a:ext cx="54201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DOM (</a:t>
            </a:r>
            <a:r>
              <a:rPr lang="es-MX" dirty="0" err="1"/>
              <a:t>Document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): Es una especificación desarrollada por el "</a:t>
            </a:r>
            <a:r>
              <a:rPr lang="es-MX" dirty="0" err="1"/>
              <a:t>World</a:t>
            </a:r>
            <a:r>
              <a:rPr lang="es-MX" dirty="0"/>
              <a:t> Wide Web </a:t>
            </a:r>
            <a:r>
              <a:rPr lang="es-MX" dirty="0" err="1"/>
              <a:t>Consortium</a:t>
            </a:r>
            <a:r>
              <a:rPr lang="es-MX" dirty="0"/>
              <a:t>" que define como procesar ("</a:t>
            </a:r>
            <a:r>
              <a:rPr lang="es-MX" dirty="0" err="1"/>
              <a:t>parse</a:t>
            </a:r>
            <a:r>
              <a:rPr lang="es-MX" dirty="0"/>
              <a:t>") documentos en XML;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F87CC8-BF33-4946-BDD5-469F55CA8266}"/>
              </a:ext>
            </a:extLst>
          </p:cNvPr>
          <p:cNvSpPr txBox="1"/>
          <p:nvPr/>
        </p:nvSpPr>
        <p:spPr>
          <a:xfrm>
            <a:off x="6096000" y="4576081"/>
            <a:ext cx="53936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JAXP (Java API </a:t>
            </a:r>
            <a:r>
              <a:rPr lang="es-MX" dirty="0" err="1"/>
              <a:t>for</a:t>
            </a:r>
            <a:r>
              <a:rPr lang="es-MX" dirty="0"/>
              <a:t> XML Processing): Es una iniciativa de </a:t>
            </a:r>
            <a:r>
              <a:rPr lang="es-MX" dirty="0" err="1"/>
              <a:t>Sun</a:t>
            </a:r>
            <a:r>
              <a:rPr lang="es-MX" dirty="0"/>
              <a:t> Microsystems para uniformizar el desarrollo de aplicaciones Java con XML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14FA1C-8A6A-4666-811D-F2EBB360D595}"/>
              </a:ext>
            </a:extLst>
          </p:cNvPr>
          <p:cNvSpPr txBox="1"/>
          <p:nvPr/>
        </p:nvSpPr>
        <p:spPr>
          <a:xfrm>
            <a:off x="6096000" y="5499411"/>
            <a:ext cx="614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Namespaces</a:t>
            </a:r>
            <a:r>
              <a:rPr lang="es-MX" dirty="0"/>
              <a:t> : Mediante "</a:t>
            </a:r>
            <a:r>
              <a:rPr lang="es-MX" dirty="0" err="1"/>
              <a:t>Namespaces</a:t>
            </a:r>
            <a:r>
              <a:rPr lang="es-MX" dirty="0"/>
              <a:t>" es posible mezclar diversos elementos (vocabularios) </a:t>
            </a:r>
          </a:p>
        </p:txBody>
      </p:sp>
    </p:spTree>
    <p:extLst>
      <p:ext uri="{BB962C8B-B14F-4D97-AF65-F5344CB8AC3E}">
        <p14:creationId xmlns:p14="http://schemas.microsoft.com/office/powerpoint/2010/main" val="255493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383730"/>
            <a:ext cx="5833872" cy="2276856"/>
          </a:xfrm>
        </p:spPr>
        <p:txBody>
          <a:bodyPr rtlCol="0"/>
          <a:lstStyle/>
          <a:p>
            <a:pPr rtl="0"/>
            <a:r>
              <a:rPr lang="es-E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4494" y="3119925"/>
            <a:ext cx="2426208" cy="3118104"/>
          </a:xfrm>
        </p:spPr>
        <p:txBody>
          <a:bodyPr rtlCol="0"/>
          <a:lstStyle/>
          <a:p>
            <a:pPr algn="r" rtl="0"/>
            <a:r>
              <a:rPr lang="es-ES" sz="1800" dirty="0">
                <a:solidFill>
                  <a:schemeClr val="bg1"/>
                </a:solidFill>
              </a:rPr>
              <a:t>Introducción</a:t>
            </a:r>
          </a:p>
          <a:p>
            <a:pPr algn="r" rtl="0"/>
            <a:r>
              <a:rPr lang="es-ES" sz="1800" dirty="0">
                <a:solidFill>
                  <a:schemeClr val="bg1"/>
                </a:solidFill>
              </a:rPr>
              <a:t>Definición</a:t>
            </a:r>
          </a:p>
          <a:p>
            <a:pPr algn="r" rtl="0"/>
            <a:r>
              <a:rPr lang="es-ES" sz="1800" dirty="0">
                <a:solidFill>
                  <a:schemeClr val="bg1"/>
                </a:solidFill>
              </a:rPr>
              <a:t>¿Qué es?</a:t>
            </a:r>
          </a:p>
          <a:p>
            <a:pPr algn="r" rtl="0"/>
            <a:r>
              <a:rPr lang="es-ES" sz="1800" dirty="0">
                <a:solidFill>
                  <a:schemeClr val="bg1"/>
                </a:solidFill>
              </a:rPr>
              <a:t>¿Qué no es?</a:t>
            </a:r>
          </a:p>
          <a:p>
            <a:pPr algn="r" rtl="0"/>
            <a:r>
              <a:rPr lang="es-ES" sz="1800" dirty="0">
                <a:solidFill>
                  <a:schemeClr val="bg1"/>
                </a:solidFill>
              </a:rPr>
              <a:t>¿Para que sirve?</a:t>
            </a:r>
          </a:p>
          <a:p>
            <a:pPr algn="r" rtl="0"/>
            <a:r>
              <a:rPr lang="es-ES" dirty="0"/>
              <a:t>Ventajas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11/03/2021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899616"/>
            <a:ext cx="2788920" cy="365125"/>
          </a:xfrm>
        </p:spPr>
        <p:txBody>
          <a:bodyPr rtlCol="0"/>
          <a:lstStyle/>
          <a:p>
            <a:pPr rtl="0"/>
            <a:r>
              <a:rPr lang="es-ES" dirty="0"/>
              <a:t>Extensible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12" name="Marcador de posición de imagen 11" descr="Icono&#10;&#10;Descripción generada automáticamente">
            <a:extLst>
              <a:ext uri="{FF2B5EF4-FFF2-40B4-BE49-F238E27FC236}">
                <a16:creationId xmlns:a16="http://schemas.microsoft.com/office/drawing/2014/main" id="{C7A75B8A-5B21-49F5-ABE1-01D233513E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6AB805C-24CD-44F9-87F9-FAC8C1B0B60D}"/>
              </a:ext>
            </a:extLst>
          </p:cNvPr>
          <p:cNvSpPr txBox="1">
            <a:spLocks/>
          </p:cNvSpPr>
          <p:nvPr/>
        </p:nvSpPr>
        <p:spPr>
          <a:xfrm>
            <a:off x="8610600" y="3119925"/>
            <a:ext cx="2426208" cy="3118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Características</a:t>
            </a:r>
          </a:p>
          <a:p>
            <a:r>
              <a:rPr lang="es-ES" dirty="0"/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Resumen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2897241"/>
          </a:xfrm>
        </p:spPr>
        <p:txBody>
          <a:bodyPr rtlCol="0"/>
          <a:lstStyle/>
          <a:p>
            <a:pPr rtl="0"/>
            <a:r>
              <a:rPr lang="es-MX" dirty="0"/>
              <a:t>XML es un metalenguaje y nos ayuda a representar información estructurada en la web de modo que esta información pueda ser almacenada, transmitida, procesada, visualizada e impresa, por muy diversos tipos de aplicaciones y dispositivos.</a:t>
            </a:r>
            <a:endParaRPr lang="es-ES" dirty="0"/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Extensible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fech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11/03/2021</a:t>
            </a:r>
          </a:p>
          <a:p>
            <a:pPr rtl="0"/>
            <a:endParaRPr lang="es-ES" dirty="0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21</a:t>
            </a:fld>
            <a:endParaRPr lang="es-ES"/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891926"/>
            <a:ext cx="2788920" cy="365125"/>
          </a:xfrm>
        </p:spPr>
        <p:txBody>
          <a:bodyPr rtlCol="0"/>
          <a:lstStyle/>
          <a:p>
            <a:pPr rtl="0"/>
            <a:r>
              <a:rPr lang="es-ES" dirty="0"/>
              <a:t>Extensible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</p:txBody>
      </p:sp>
      <p:pic>
        <p:nvPicPr>
          <p:cNvPr id="9" name="Marcador de posición de imagen 8" descr="montañas en el atardece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96B15C06-B562-4295-8E7B-FA80A2861E0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4740" r="4740"/>
          <a:stretch>
            <a:fillRect/>
          </a:stretch>
        </p:blipFill>
        <p:spPr/>
      </p:pic>
      <p:pic>
        <p:nvPicPr>
          <p:cNvPr id="21" name="Marcador de posición de imagen 20" descr="Imagen que contiene tabla, alimentos&#10;&#10;Descripción generada automáticamente">
            <a:extLst>
              <a:ext uri="{FF2B5EF4-FFF2-40B4-BE49-F238E27FC236}">
                <a16:creationId xmlns:a16="http://schemas.microsoft.com/office/drawing/2014/main" id="{52323996-7C7C-4766-9E34-45DCA137E5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0534" b="10534"/>
          <a:stretch>
            <a:fillRect/>
          </a:stretch>
        </p:blipFill>
        <p:spPr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19" name="Marcador de posición de imagen 18" descr="Laptop encima de una mesa&#10;&#10;Descripción generada automáticamente con confianza media">
            <a:extLst>
              <a:ext uri="{FF2B5EF4-FFF2-40B4-BE49-F238E27FC236}">
                <a16:creationId xmlns:a16="http://schemas.microsoft.com/office/drawing/2014/main" id="{019E3E01-434E-46DB-81DA-0B4FFD9AF6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/>
          <a:srcRect l="16371" r="16371"/>
          <a:stretch>
            <a:fillRect/>
          </a:stretch>
        </p:blipFill>
        <p:spPr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CDB6DB-DD1C-4563-9F41-A25159D91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4656"/>
            <a:ext cx="9144000" cy="2340864"/>
          </a:xfrm>
        </p:spPr>
        <p:txBody>
          <a:bodyPr/>
          <a:lstStyle/>
          <a:p>
            <a:r>
              <a:rPr lang="es-MX" dirty="0"/>
              <a:t>LENGUAJE DE MARCAS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013B99-67ED-4E49-9E3E-A85AEBB383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01613"/>
            <a:ext cx="2743200" cy="365125"/>
          </a:xfrm>
        </p:spPr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66DBA-04ED-467C-90D3-54055CC7BA5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0" y="1938338"/>
            <a:ext cx="2789238" cy="365125"/>
          </a:xfrm>
        </p:spPr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3D772E-AA19-495F-9929-D770491E73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201613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</a:t>
            </a:fld>
            <a:endParaRPr lang="es-ES" noProof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F0BD3191-068B-4C30-8403-BB064F67F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64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77830834-7E31-4D11-9A31-5A859344FDF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250" r="14250"/>
          <a:stretch>
            <a:fillRect/>
          </a:stretch>
        </p:blipFill>
        <p:spPr/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FDDF79-6163-45BC-9340-4E37D3BC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81A3A2-ECDD-4A93-917A-02C2F8DD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573221-C7E4-496C-9379-F6AC6F9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</a:t>
            </a:fld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0C6C5654-1C06-41FE-BAD2-F467365F9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238" y="2121090"/>
            <a:ext cx="5834062" cy="3117850"/>
          </a:xfrm>
        </p:spPr>
        <p:txBody>
          <a:bodyPr/>
          <a:lstStyle/>
          <a:p>
            <a:pPr algn="l"/>
            <a:r>
              <a:rPr lang="es-MX" sz="2400" dirty="0"/>
              <a:t>Un lenguaje de marcas es una forma de codificar un documento incorporando etiquetas o marcas que contienen información adicional acerca de la estructura del texto o su presentación.</a:t>
            </a:r>
          </a:p>
          <a:p>
            <a:pPr algn="l"/>
            <a:r>
              <a:rPr lang="es-MX" sz="2400" dirty="0"/>
              <a:t>Su principal innovación era permitir separar presentación de estructura del texto.</a:t>
            </a:r>
          </a:p>
          <a:p>
            <a:pPr algn="l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9531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5400"/>
              <a:t>Introducción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MX" dirty="0"/>
              <a:t>P</a:t>
            </a:r>
            <a:r>
              <a:rPr lang="es-MX" sz="2000" dirty="0"/>
              <a:t>roviene de un lenguaje que inventó IBM allá por los años 70.</a:t>
            </a:r>
          </a:p>
          <a:p>
            <a:pPr rtl="0"/>
            <a:r>
              <a:rPr lang="es-MX" dirty="0"/>
              <a:t>Surgió por la necesidad que tenían en la empresa de almacenar grandes cantidades de información de temas diversos; necesitaban un lenguaje con el que poder clasificarlo todo y escribir cualquier documento para que se pueda luego procesar adecuadamente.</a:t>
            </a:r>
            <a:endParaRPr lang="es-ES" dirty="0"/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11/03/2021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Extensible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7" name="Marcador de posición de imagen 6" descr="Imagen que contiene cielo, estrella&#10;&#10;Descripción generada automáticamente">
            <a:extLst>
              <a:ext uri="{FF2B5EF4-FFF2-40B4-BE49-F238E27FC236}">
                <a16:creationId xmlns:a16="http://schemas.microsoft.com/office/drawing/2014/main" id="{94ED3B8F-290C-494F-A9C9-2D2FF4EFDB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091" r="190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b="1" cap="all" spc="400" dirty="0">
                <a:solidFill>
                  <a:schemeClr val="bg1"/>
                </a:solidFill>
                <a:latin typeface="+mn-lt"/>
              </a:rPr>
              <a:t>definición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Metalenguaje</a:t>
            </a:r>
          </a:p>
        </p:txBody>
      </p:sp>
    </p:spTree>
    <p:extLst>
      <p:ext uri="{BB962C8B-B14F-4D97-AF65-F5344CB8AC3E}">
        <p14:creationId xmlns:p14="http://schemas.microsoft.com/office/powerpoint/2010/main" val="235591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756" y="2333126"/>
            <a:ext cx="6190488" cy="3346704"/>
          </a:xfrm>
        </p:spPr>
        <p:txBody>
          <a:bodyPr rtlCol="0"/>
          <a:lstStyle/>
          <a:p>
            <a:pPr rtl="0"/>
            <a:r>
              <a:rPr lang="es-MX" dirty="0"/>
              <a:t>Se emplea para decir algo sobre otro lenguaje.</a:t>
            </a:r>
          </a:p>
          <a:p>
            <a:pPr rtl="0"/>
            <a:endParaRPr lang="es-MX" dirty="0"/>
          </a:p>
          <a:p>
            <a:pPr rtl="0"/>
            <a:endParaRPr lang="es-MX" dirty="0"/>
          </a:p>
          <a:p>
            <a:pPr rtl="0"/>
            <a:r>
              <a:rPr lang="es-MX" dirty="0"/>
              <a:t>Al lenguaje acerca del cual se está hablando se le llama el lenguaje objeto.1</a:t>
            </a:r>
          </a:p>
          <a:p>
            <a:pPr rtl="0"/>
            <a:endParaRPr lang="es-ES" dirty="0"/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11/03/2021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7</a:t>
            </a:fld>
            <a:endParaRPr lang="es-ES"/>
          </a:p>
        </p:txBody>
      </p:sp>
      <p:pic>
        <p:nvPicPr>
          <p:cNvPr id="13" name="Gráfico 12" descr="Subtítulos con relleno sólido">
            <a:extLst>
              <a:ext uri="{FF2B5EF4-FFF2-40B4-BE49-F238E27FC236}">
                <a16:creationId xmlns:a16="http://schemas.microsoft.com/office/drawing/2014/main" id="{4557B0EF-413B-4A2A-8D00-7020B03FD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139" y="2211510"/>
            <a:ext cx="914400" cy="914400"/>
          </a:xfrm>
          <a:prstGeom prst="rect">
            <a:avLst/>
          </a:prstGeom>
        </p:spPr>
      </p:pic>
      <p:pic>
        <p:nvPicPr>
          <p:cNvPr id="15" name="Gráfico 14" descr="Red de usuarios con relleno sólido">
            <a:extLst>
              <a:ext uri="{FF2B5EF4-FFF2-40B4-BE49-F238E27FC236}">
                <a16:creationId xmlns:a16="http://schemas.microsoft.com/office/drawing/2014/main" id="{DC2166FF-F07B-405F-8FB9-2DFE4348C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8139" y="35492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5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b="1" cap="all" spc="400" dirty="0">
                <a:solidFill>
                  <a:schemeClr val="bg1"/>
                </a:solidFill>
                <a:latin typeface="+mn-lt"/>
              </a:rPr>
              <a:t>¿Qué es?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XML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E03C07-FFA0-4035-81A8-AD5DC8E73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936" y="1544501"/>
            <a:ext cx="6190488" cy="4546564"/>
          </a:xfrm>
        </p:spPr>
        <p:txBody>
          <a:bodyPr/>
          <a:lstStyle/>
          <a:p>
            <a:r>
              <a:rPr lang="es-MX" dirty="0"/>
              <a:t>Es un metalenguaje.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s-MX" dirty="0"/>
              <a:t>XML es un subconjunto de SGML(Estándar </a:t>
            </a:r>
            <a:r>
              <a:rPr lang="es-MX" dirty="0" err="1"/>
              <a:t>Generalised</a:t>
            </a:r>
            <a:r>
              <a:rPr lang="es-MX" dirty="0"/>
              <a:t> Mark-up </a:t>
            </a:r>
            <a:r>
              <a:rPr lang="es-MX" dirty="0" err="1"/>
              <a:t>Language</a:t>
            </a:r>
            <a:r>
              <a:rPr lang="es-MX" dirty="0"/>
              <a:t>),simplificado y adaptado a Internet.</a:t>
            </a:r>
          </a:p>
          <a:p>
            <a:endParaRPr lang="es-MX" dirty="0"/>
          </a:p>
          <a:p>
            <a:r>
              <a:rPr lang="es-MX" dirty="0"/>
              <a:t>Utilizado para almacenar datos en forma legible.</a:t>
            </a:r>
          </a:p>
          <a:p>
            <a:endParaRPr lang="es-MX" dirty="0"/>
          </a:p>
          <a:p>
            <a:r>
              <a:rPr lang="es-MX" dirty="0"/>
              <a:t>Estándar para el intercambio de información estructurada entre diferentes plataformas</a:t>
            </a:r>
          </a:p>
          <a:p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C7036C-4D52-4E9D-9430-1A5F86AB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11/03/2021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FCB1FA-805E-4D10-90C7-A6C64F82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/>
              <a:t>Extensible </a:t>
            </a:r>
            <a:r>
              <a:rPr lang="es-ES" noProof="0" dirty="0" err="1"/>
              <a:t>Markup</a:t>
            </a:r>
            <a:r>
              <a:rPr lang="es-ES" noProof="0" dirty="0"/>
              <a:t> </a:t>
            </a:r>
            <a:r>
              <a:rPr lang="es-ES" noProof="0" dirty="0" err="1"/>
              <a:t>Language</a:t>
            </a:r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3B5022-5870-4A47-A52A-65561159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8" name="Gráfico 7" descr="Diseño web con relleno sólido">
            <a:extLst>
              <a:ext uri="{FF2B5EF4-FFF2-40B4-BE49-F238E27FC236}">
                <a16:creationId xmlns:a16="http://schemas.microsoft.com/office/drawing/2014/main" id="{08EB0001-3781-42F8-88F6-3CFE33F3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881" y="1385924"/>
            <a:ext cx="914400" cy="914400"/>
          </a:xfrm>
          <a:prstGeom prst="rect">
            <a:avLst/>
          </a:prstGeom>
        </p:spPr>
      </p:pic>
      <p:pic>
        <p:nvPicPr>
          <p:cNvPr id="10" name="Gráfico 9" descr="Inalámbrico con relleno sólido">
            <a:extLst>
              <a:ext uri="{FF2B5EF4-FFF2-40B4-BE49-F238E27FC236}">
                <a16:creationId xmlns:a16="http://schemas.microsoft.com/office/drawing/2014/main" id="{9637B834-29DA-40F9-9E11-F670FAC8D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88" y="2572872"/>
            <a:ext cx="914400" cy="914400"/>
          </a:xfrm>
          <a:prstGeom prst="rect">
            <a:avLst/>
          </a:prstGeom>
        </p:spPr>
      </p:pic>
      <p:pic>
        <p:nvPicPr>
          <p:cNvPr id="12" name="Gráfico 11" descr="Base de datos con relleno sólido">
            <a:extLst>
              <a:ext uri="{FF2B5EF4-FFF2-40B4-BE49-F238E27FC236}">
                <a16:creationId xmlns:a16="http://schemas.microsoft.com/office/drawing/2014/main" id="{1192EAFE-5A53-4EA3-B88D-D915B456B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088" y="3725736"/>
            <a:ext cx="914400" cy="914400"/>
          </a:xfrm>
          <a:prstGeom prst="rect">
            <a:avLst/>
          </a:prstGeom>
        </p:spPr>
      </p:pic>
      <p:pic>
        <p:nvPicPr>
          <p:cNvPr id="14" name="Gráfico 13" descr="Alternar con relleno sólido">
            <a:extLst>
              <a:ext uri="{FF2B5EF4-FFF2-40B4-BE49-F238E27FC236}">
                <a16:creationId xmlns:a16="http://schemas.microsoft.com/office/drawing/2014/main" id="{D9C139E7-0BCB-45A5-9E81-24CAEC9CED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881" y="49126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5908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galaxia</Template>
  <TotalTime>152</TotalTime>
  <Words>552</Words>
  <Application>Microsoft Office PowerPoint</Application>
  <PresentationFormat>Panorámica</PresentationFormat>
  <Paragraphs>131</Paragraphs>
  <Slides>21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Univers</vt:lpstr>
      <vt:lpstr>UniversoDeGradientes</vt:lpstr>
      <vt:lpstr>XML</vt:lpstr>
      <vt:lpstr>Agenda</vt:lpstr>
      <vt:lpstr>LENGUAJE DE MARCAS</vt:lpstr>
      <vt:lpstr>Presentación de PowerPoint</vt:lpstr>
      <vt:lpstr>Introducción</vt:lpstr>
      <vt:lpstr>definición</vt:lpstr>
      <vt:lpstr>Presentación de PowerPoint</vt:lpstr>
      <vt:lpstr>¿Qué es?</vt:lpstr>
      <vt:lpstr>Presentación de PowerPoint</vt:lpstr>
      <vt:lpstr>¿Qué NO es?</vt:lpstr>
      <vt:lpstr>Presentación de PowerPoint</vt:lpstr>
      <vt:lpstr>¿PARA QUÉ SIRVE?</vt:lpstr>
      <vt:lpstr>Presentación de PowerPoint</vt:lpstr>
      <vt:lpstr>Ventajas</vt:lpstr>
      <vt:lpstr>Presentación de PowerPoint</vt:lpstr>
      <vt:lpstr>CARACTERÍSTICAS</vt:lpstr>
      <vt:lpstr>Presentación de PowerPoint</vt:lpstr>
      <vt:lpstr>Presentación de PowerPoint</vt:lpstr>
      <vt:lpstr>Presentación de PowerPoint</vt:lpstr>
      <vt:lpstr>Resumen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</dc:title>
  <dc:creator>DIANA MICHELLE PEREZ RODRIGUEZ</dc:creator>
  <cp:lastModifiedBy>JOSUE BARRALES GALVEZ</cp:lastModifiedBy>
  <cp:revision>13</cp:revision>
  <dcterms:created xsi:type="dcterms:W3CDTF">2021-03-10T20:17:41Z</dcterms:created>
  <dcterms:modified xsi:type="dcterms:W3CDTF">2021-03-11T08:33:37Z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